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7" r:id="rId4"/>
    <p:sldMasterId id="2147483729" r:id="rId5"/>
  </p:sldMasterIdLst>
  <p:notesMasterIdLst>
    <p:notesMasterId r:id="rId22"/>
  </p:notesMasterIdLst>
  <p:handoutMasterIdLst>
    <p:handoutMasterId r:id="rId23"/>
  </p:handoutMasterIdLst>
  <p:sldIdLst>
    <p:sldId id="292" r:id="rId6"/>
    <p:sldId id="267" r:id="rId7"/>
    <p:sldId id="296" r:id="rId8"/>
    <p:sldId id="295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2852" r:id="rId18"/>
    <p:sldId id="2854" r:id="rId19"/>
    <p:sldId id="2851" r:id="rId20"/>
    <p:sldId id="2850" r:id="rId21"/>
  </p:sldIdLst>
  <p:sldSz cx="12192000" cy="6858000"/>
  <p:notesSz cx="6858000" cy="9144000"/>
  <p:embeddedFontLst>
    <p:embeddedFont>
      <p:font typeface="Neris2 Black" panose="00000A00000000000000" pitchFamily="50" charset="0"/>
      <p:bold r:id="rId24"/>
    </p:embeddedFont>
  </p:embeddedFontLst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63D"/>
    <a:srgbClr val="EFB74B"/>
    <a:srgbClr val="EDE9DC"/>
    <a:srgbClr val="003773"/>
    <a:srgbClr val="184236"/>
    <a:srgbClr val="E98B0D"/>
    <a:srgbClr val="774A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26" autoAdjust="0"/>
  </p:normalViewPr>
  <p:slideViewPr>
    <p:cSldViewPr snapToGrid="0">
      <p:cViewPr>
        <p:scale>
          <a:sx n="78" d="100"/>
          <a:sy n="78" d="100"/>
        </p:scale>
        <p:origin x="206" y="7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17/03/2024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17/03/2024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Ultima discussione (breve).</a:t>
            </a:r>
          </a:p>
          <a:p>
            <a:r>
              <a:rPr lang="it-IT" dirty="0"/>
              <a:t>Oggi come rappresentante dell’asl cn2, ma come componente del PL13.</a:t>
            </a:r>
          </a:p>
          <a:p>
            <a:r>
              <a:rPr lang="it-IT" dirty="0"/>
              <a:t>Focus di oggi sull’obesità…ma oggi pomeriggio siamo andati oltre (</a:t>
            </a:r>
            <a:r>
              <a:rPr lang="it-IT" dirty="0" err="1"/>
              <a:t>Dca</a:t>
            </a:r>
            <a:r>
              <a:rPr lang="it-IT" dirty="0"/>
              <a:t> e prevenzione)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29211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Obiettivi per lo sviluppo di un mondo sostenibile. Il mandato politico globale è sconfiggere la </a:t>
            </a:r>
            <a:r>
              <a:rPr lang="it-IT" dirty="0" err="1"/>
              <a:t>malnutriione</a:t>
            </a:r>
            <a:r>
              <a:rPr lang="it-IT" dirty="0"/>
              <a:t> in tutte le sue forme.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445F2-C567-41F7-8890-29F5FA2958B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188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Forza: </a:t>
            </a:r>
          </a:p>
          <a:p>
            <a:r>
              <a:rPr lang="it-IT" dirty="0"/>
              <a:t>standardizzazione dei processi, ottimizzazione delle risorse</a:t>
            </a:r>
          </a:p>
          <a:p>
            <a:r>
              <a:rPr lang="it-IT" dirty="0" err="1"/>
              <a:t>Sensibilizzzione</a:t>
            </a:r>
            <a:r>
              <a:rPr lang="it-IT" dirty="0"/>
              <a:t> degli stakeholder, dei enti di comunicazione</a:t>
            </a:r>
          </a:p>
          <a:p>
            <a:r>
              <a:rPr lang="it-IT" dirty="0"/>
              <a:t>Empowerment del cittadino</a:t>
            </a:r>
          </a:p>
          <a:p>
            <a:endParaRPr lang="it-IT" dirty="0"/>
          </a:p>
          <a:p>
            <a:r>
              <a:rPr lang="it-IT" dirty="0"/>
              <a:t>Debolezza:</a:t>
            </a:r>
          </a:p>
          <a:p>
            <a:r>
              <a:rPr lang="it-IT" dirty="0"/>
              <a:t>Risorse (umane e strutturali)</a:t>
            </a:r>
          </a:p>
          <a:p>
            <a:r>
              <a:rPr lang="it-IT" dirty="0"/>
              <a:t>Costi per la sanità</a:t>
            </a:r>
          </a:p>
          <a:p>
            <a:r>
              <a:rPr lang="it-IT" dirty="0"/>
              <a:t>Costi per il paziente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3135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Anoressia e bulimia (anche attenzione). Esiste il </a:t>
            </a:r>
            <a:r>
              <a:rPr lang="it-IT" dirty="0" err="1"/>
              <a:t>binge</a:t>
            </a:r>
            <a:r>
              <a:rPr lang="it-IT" dirty="0"/>
              <a:t>… che dobbiamo trattare anche se arriva al percorso obesi.</a:t>
            </a:r>
          </a:p>
          <a:p>
            <a:r>
              <a:rPr lang="it-IT" dirty="0"/>
              <a:t>I sintomi sono cambiati. Dall’anoressia basata su restrizione, astinenza siamo a disregolazione, condotte di eliminazione, abuso di droghe e alcol, gesti autolesionistici.</a:t>
            </a:r>
          </a:p>
          <a:p>
            <a:r>
              <a:rPr lang="it-IT" dirty="0"/>
              <a:t>Forza: sensibilizzazione (fiocchetto lilla), aumento dell’offerta di cura</a:t>
            </a:r>
          </a:p>
          <a:p>
            <a:r>
              <a:rPr lang="it-IT" dirty="0"/>
              <a:t>Debolezza: necessaria simultaneità di cure (non solo </a:t>
            </a:r>
            <a:r>
              <a:rPr lang="it-IT" dirty="0" err="1"/>
              <a:t>multidisciplinrietà</a:t>
            </a:r>
            <a:r>
              <a:rPr lang="it-IT" dirty="0"/>
              <a:t>),  </a:t>
            </a:r>
            <a:r>
              <a:rPr lang="it-IT" dirty="0" err="1"/>
              <a:t>mancanz</a:t>
            </a:r>
            <a:r>
              <a:rPr lang="it-IT" dirty="0"/>
              <a:t> di risorse umane (bandi deserti, situazione quadrante sud ovest)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69122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Grande capitolo (oggi non fulcro della giornata)</a:t>
            </a:r>
          </a:p>
          <a:p>
            <a:r>
              <a:rPr lang="it-IT" dirty="0"/>
              <a:t>La sensibilizzazione è davvero pochissima… tanto che a livello mondiale (con le ricadute nazionali e locali) a settembre 2022 esce questo documento congiunto…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00381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2022 Vienna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9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36811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Grande capitolo (oggi non fulcro della giornata)</a:t>
            </a:r>
          </a:p>
          <a:p>
            <a:r>
              <a:rPr lang="it-IT" dirty="0"/>
              <a:t>La sensibilizzazione è davvero pochissima… tanto che a livello mondiale (con le ricadute nazionali e locali) a settembre 2022 esce questo documento congiunto…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97582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9445F2-C567-41F7-8890-29F5FA2958B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687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17/03/2024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17/03/2024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17/03/2024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17/03/2024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17/03/2024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17/03/2024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17/03/2024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17/03/2024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17/03/2024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17/03/2024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17/03/2024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58838" y="3841"/>
            <a:ext cx="13993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17/03/2024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15509" y="-1345"/>
            <a:ext cx="1399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5D93D19-36DF-B09F-606D-EF00956F4F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91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17/03/2024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679BA6-6347-4ACA-59DC-978435FD8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B1567DB-9D2B-548D-50C7-0395444F1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604BEC-29E2-6C79-E940-C515FB277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50FF-9E5F-486A-8983-30C573CAA6E8}" type="datetimeFigureOut">
              <a:rPr lang="it-IT" smtClean="0"/>
              <a:t>17/03/2024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17DEC6-E791-8239-49D9-2F2674CC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390C9C-4EFD-D40C-99F0-CA3D4E84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2C7B-C103-48C3-90BF-EE92F16E1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9740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679BA6-6347-4ACA-59DC-978435FD8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B1567DB-9D2B-548D-50C7-0395444F1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604BEC-29E2-6C79-E940-C515FB277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50FF-9E5F-486A-8983-30C573CAA6E8}" type="datetimeFigureOut">
              <a:rPr lang="it-IT" smtClean="0"/>
              <a:t>17/03/2024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17DEC6-E791-8239-49D9-2F2674CC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390C9C-4EFD-D40C-99F0-CA3D4E84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2C7B-C103-48C3-90BF-EE92F16E1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199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4067B6-C0E7-EB2A-82C5-D911083D0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D702CF-41BE-9C97-4E04-259FB19E3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CFF812-EA84-9A05-BDF7-12C92B674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50FF-9E5F-486A-8983-30C573CAA6E8}" type="datetimeFigureOut">
              <a:rPr lang="it-IT" smtClean="0"/>
              <a:t>17/03/2024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496550-CFEB-B941-DAB7-DD695C0DC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B9889C-7CF3-D4E7-4898-AB453FE9A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2C7B-C103-48C3-90BF-EE92F16E1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3034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ADE897-5BCA-1BB9-D29F-494BA3AA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8BAD6A-62F0-0E93-57CF-A0F91587C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38CA5A-7C53-9F3E-C105-A059EEBD4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50FF-9E5F-486A-8983-30C573CAA6E8}" type="datetimeFigureOut">
              <a:rPr lang="it-IT" smtClean="0"/>
              <a:t>17/03/2024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9DC00E-7FF3-B2C0-6E35-E2A10AE8B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8DD6BC-0751-5591-67BB-38E5BE7B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2C7B-C103-48C3-90BF-EE92F16E1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234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4642E3-F49D-0757-60FE-BFC9A93A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2651F3-D7E6-882C-AFD2-EDD297D15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F1BC3C8-4EF1-8325-713B-AD362AABD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DD40BB3-D6FD-7373-AA6D-73135F4E8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50FF-9E5F-486A-8983-30C573CAA6E8}" type="datetimeFigureOut">
              <a:rPr lang="it-IT" smtClean="0"/>
              <a:t>17/03/2024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4C8E4D-60AB-D1D4-87AF-9FEF8BE17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C5C825-A92F-A613-99F8-38303292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2C7B-C103-48C3-90BF-EE92F16E1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86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15B8C0-16D9-CF08-4061-DF0F03247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5A7C09-DCED-9140-172B-837A53DA1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106447C-4B74-FDF2-F2C7-55B960859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0819FF9-993A-A1BA-1B62-D04A2EBEB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6E499F4-965E-7FBA-DC8F-3F8BA1094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1D3496A-D97E-AB2D-36DB-55EE3BC08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50FF-9E5F-486A-8983-30C573CAA6E8}" type="datetimeFigureOut">
              <a:rPr lang="it-IT" smtClean="0"/>
              <a:t>17/03/2024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33A5351-4DC2-CDAD-99C1-B7A072C4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C0874C0-7721-907B-9165-307CC59C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2C7B-C103-48C3-90BF-EE92F16E1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1273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97FBC6-7AF2-F3B7-0F82-8B8E1C106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D229D56-E970-6EB9-85D6-7088FE9FD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50FF-9E5F-486A-8983-30C573CAA6E8}" type="datetimeFigureOut">
              <a:rPr lang="it-IT" smtClean="0"/>
              <a:t>17/03/2024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CF2DC0-8B9D-BD8A-764C-E8547F4CA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E2F3181-D812-565D-2E6B-D3EB6E114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2C7B-C103-48C3-90BF-EE92F16E1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129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CDB79F-FD54-5C57-7ACE-4D8501614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50FF-9E5F-486A-8983-30C573CAA6E8}" type="datetimeFigureOut">
              <a:rPr lang="it-IT" smtClean="0"/>
              <a:t>17/03/2024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5EB85E1-BC6D-FF0B-F3E9-9E856228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53D06D-0D44-C3BD-878C-E73B396D9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2C7B-C103-48C3-90BF-EE92F16E1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867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5297A3-07E8-5B15-62CD-8D2D0DE56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91D809-BBE1-C023-B03D-92066E184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40DCFD-458E-6D7D-117D-30CA8B48E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7AED1A2-375A-F2DA-70A8-5B3C44769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50FF-9E5F-486A-8983-30C573CAA6E8}" type="datetimeFigureOut">
              <a:rPr lang="it-IT" smtClean="0"/>
              <a:t>17/03/2024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525702A-BB16-3C64-A59F-A049C9F0F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751128C-D2BD-8BA2-A0F7-9355C9F3F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2C7B-C103-48C3-90BF-EE92F16E1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34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17/03/2024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13D45E-CF93-0B37-A325-11D8DDDF0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BE8AA43-4608-5CD7-59FC-674ECE1773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23A28D9-2351-CE4C-8125-BBD0E33F8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40AA23-345B-324F-E11A-F14B9F88F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50FF-9E5F-486A-8983-30C573CAA6E8}" type="datetimeFigureOut">
              <a:rPr lang="it-IT" smtClean="0"/>
              <a:t>17/03/2024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C6D8B1-12EB-18AF-1190-748CB672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FEE6CE-ED5A-9529-EB16-066794896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2C7B-C103-48C3-90BF-EE92F16E1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4701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271EDC-8B54-C370-B7AF-F901EDD5F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CAD08D5-FA91-04A7-8E8A-2554A7795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A81474-1E80-6BCC-7A70-CDE8170B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50FF-9E5F-486A-8983-30C573CAA6E8}" type="datetimeFigureOut">
              <a:rPr lang="it-IT" smtClean="0"/>
              <a:t>17/03/2024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650AC3-EE71-4E32-A895-90A2D27D5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64343E-C91B-06C0-328D-96666891C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2C7B-C103-48C3-90BF-EE92F16E1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0041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555CCB2-136B-758A-5FE8-E04C9A9B5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9C236C0-B040-0298-6D3A-29F465839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3D473E-BFB1-D8C2-948E-6EA7D97E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50FF-9E5F-486A-8983-30C573CAA6E8}" type="datetimeFigureOut">
              <a:rPr lang="it-IT" smtClean="0"/>
              <a:t>17/03/2024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2AA82A-FFAF-63DA-402A-CC30A30FF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28F9CC-AD6C-3283-1784-C0B87642B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2C7B-C103-48C3-90BF-EE92F16E1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092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17/03/2024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17/03/2024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17/03/2024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17/03/2024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17/03/2024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17/03/2024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  <p:sldLayoutId id="2147483728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9969502-49A0-60BD-DB19-837523B6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C975ACE-0A22-DC96-354D-FCD9236CE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93F78E-EACD-45CC-F201-36734F4E62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50FF-9E5F-486A-8983-30C573CAA6E8}" type="datetimeFigureOut">
              <a:rPr lang="it-IT" smtClean="0"/>
              <a:t>17/03/2024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FD7817-F016-0729-65C8-4D8E3B621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098B7B-05EC-12A7-A4C8-9B9D37AA1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F2C7B-C103-48C3-90BF-EE92F16E1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95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4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slide" Target="slide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993" y="783890"/>
            <a:ext cx="6188826" cy="3227514"/>
          </a:xfrm>
        </p:spPr>
        <p:txBody>
          <a:bodyPr>
            <a:normAutofit fontScale="90000"/>
          </a:bodyPr>
          <a:lstStyle/>
          <a:p>
            <a:r>
              <a:rPr lang="it-IT" dirty="0"/>
              <a:t>Obesità a tutto tondo: </a:t>
            </a:r>
            <a:br>
              <a:rPr lang="it-IT" dirty="0"/>
            </a:br>
            <a:r>
              <a:rPr lang="it-IT" dirty="0"/>
              <a:t>la persona al centro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993" y="4392121"/>
            <a:ext cx="6330142" cy="1975427"/>
          </a:xfrm>
        </p:spPr>
        <p:txBody>
          <a:bodyPr>
            <a:normAutofit/>
          </a:bodyPr>
          <a:lstStyle/>
          <a:p>
            <a:r>
              <a:rPr lang="it-IT" sz="2800" b="1" dirty="0" err="1">
                <a:solidFill>
                  <a:srgbClr val="FFC000"/>
                </a:solidFill>
              </a:rPr>
              <a:t>Cloe’</a:t>
            </a:r>
            <a:r>
              <a:rPr lang="it-IT" sz="2800" b="1" dirty="0">
                <a:solidFill>
                  <a:srgbClr val="FFC000"/>
                </a:solidFill>
              </a:rPr>
              <a:t> dalla costa</a:t>
            </a:r>
          </a:p>
          <a:p>
            <a:pPr>
              <a:spcAft>
                <a:spcPts val="0"/>
              </a:spcAft>
            </a:pPr>
            <a:r>
              <a:rPr lang="it-IT" sz="1400" b="1" cap="none" spc="0" dirty="0">
                <a:solidFill>
                  <a:srgbClr val="FFC000"/>
                </a:solidFill>
              </a:rPr>
              <a:t>Direttore SC Nutrizione Clinica e Disturbi del Comportamento Alimentare ASL CN2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cielo, nuvola, albero, testo&#10;&#10;Descrizione generata automaticamente">
            <a:extLst>
              <a:ext uri="{FF2B5EF4-FFF2-40B4-BE49-F238E27FC236}">
                <a16:creationId xmlns:a16="http://schemas.microsoft.com/office/drawing/2014/main" id="{1098ADF2-DB91-353A-C600-DC28AB125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29" y="270236"/>
            <a:ext cx="11560542" cy="63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72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8A771064-E753-DE7C-24A6-4D0353813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16070" y="-9641839"/>
            <a:ext cx="28960770" cy="1649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82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21B2235C-18DE-7043-F021-7449826EA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4078"/>
            <a:ext cx="12192000" cy="694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75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21B2235C-18DE-7043-F021-7449826EA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6126" y="0"/>
            <a:ext cx="21721126" cy="12375191"/>
          </a:xfrm>
          <a:prstGeom prst="rect">
            <a:avLst/>
          </a:prstGeom>
        </p:spPr>
      </p:pic>
      <p:pic>
        <p:nvPicPr>
          <p:cNvPr id="4" name="Immagine 3" descr="Immagine che contiene Elementi grafici, cuore, clipart, cartone animato&#10;&#10;Descrizione generata automaticamente">
            <a:extLst>
              <a:ext uri="{FF2B5EF4-FFF2-40B4-BE49-F238E27FC236}">
                <a16:creationId xmlns:a16="http://schemas.microsoft.com/office/drawing/2014/main" id="{F889A6F7-D4AE-DE03-A98D-1C6D11547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552700"/>
            <a:ext cx="1143000" cy="1143000"/>
          </a:xfrm>
          <a:prstGeom prst="rect">
            <a:avLst/>
          </a:prstGeom>
        </p:spPr>
      </p:pic>
      <p:pic>
        <p:nvPicPr>
          <p:cNvPr id="8" name="Immagine 7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3EC308E7-EE85-4467-47B0-E2F048E60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635" y="4610099"/>
            <a:ext cx="5455365" cy="1844195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4" name="Anteprima della diapositiva 13">
                <a:extLst>
                  <a:ext uri="{FF2B5EF4-FFF2-40B4-BE49-F238E27FC236}">
                    <a16:creationId xmlns:a16="http://schemas.microsoft.com/office/drawing/2014/main" id="{024A2120-6CB5-85F1-E988-4E049D6D7DC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49341568"/>
                  </p:ext>
                </p:extLst>
              </p:nvPr>
            </p:nvGraphicFramePr>
            <p:xfrm>
              <a:off x="9486031" y="6040122"/>
              <a:ext cx="526277" cy="335922"/>
            </p:xfrm>
            <a:graphic>
              <a:graphicData uri="http://schemas.microsoft.com/office/powerpoint/2016/slidezoom">
                <pslz:sldZm>
                  <pslz:sldZmObj sldId="2854" cId="466334029">
                    <pslz:zmPr id="{7F6AC022-CCD0-4BED-BBCD-540B4246205C}" returnToParent="0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26277" cy="335922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4" name="Anteprima della diapositiva 13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024A2120-6CB5-85F1-E988-4E049D6D7DC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86031" y="6040122"/>
                <a:ext cx="526277" cy="335922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6" name="Anteprima della diapositiva 15">
                <a:extLst>
                  <a:ext uri="{FF2B5EF4-FFF2-40B4-BE49-F238E27FC236}">
                    <a16:creationId xmlns:a16="http://schemas.microsoft.com/office/drawing/2014/main" id="{8DB2223B-18C4-4DD0-831A-8E9FFEB780F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53557510"/>
                  </p:ext>
                </p:extLst>
              </p:nvPr>
            </p:nvGraphicFramePr>
            <p:xfrm>
              <a:off x="10191324" y="6040122"/>
              <a:ext cx="526277" cy="335922"/>
            </p:xfrm>
            <a:graphic>
              <a:graphicData uri="http://schemas.microsoft.com/office/powerpoint/2016/slidezoom">
                <pslz:sldZm>
                  <pslz:sldZmObj sldId="2851" cId="2103866585">
                    <pslz:zmPr id="{46D8E8BC-ACDC-4504-84DB-AF6BAB5D7887}" returnToParent="0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26277" cy="335922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6" name="Anteprima della diapositiva 15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8DB2223B-18C4-4DD0-831A-8E9FFEB780F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91324" y="6040122"/>
                <a:ext cx="526277" cy="335922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71784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arredo, sedia, interno, scena&#10;&#10;Descrizione generata automaticamente">
            <a:extLst>
              <a:ext uri="{FF2B5EF4-FFF2-40B4-BE49-F238E27FC236}">
                <a16:creationId xmlns:a16="http://schemas.microsoft.com/office/drawing/2014/main" id="{D9504482-1ADB-1966-965E-F324291346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7" r="1" b="7072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34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grafica, Elementi grafici, giallo, simbolo&#10;&#10;Descrizione generata automaticamente">
            <a:extLst>
              <a:ext uri="{FF2B5EF4-FFF2-40B4-BE49-F238E27FC236}">
                <a16:creationId xmlns:a16="http://schemas.microsoft.com/office/drawing/2014/main" id="{2744E4C4-2C86-4174-284E-D88D9B6B5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565" y="0"/>
            <a:ext cx="12690363" cy="698389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E2FD705-E39F-7D77-5975-5FA1E8683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04" y="1351716"/>
            <a:ext cx="3458846" cy="415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66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lipart, Arte bambini, Elementi grafici&#10;&#10;Descrizione generata automaticamente">
            <a:extLst>
              <a:ext uri="{FF2B5EF4-FFF2-40B4-BE49-F238E27FC236}">
                <a16:creationId xmlns:a16="http://schemas.microsoft.com/office/drawing/2014/main" id="{4F4C83CC-C5AE-A5FE-C376-B03B1D4C9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4A29E9-5616-8901-08B2-A4706EFA2EF7}"/>
              </a:ext>
            </a:extLst>
          </p:cNvPr>
          <p:cNvSpPr txBox="1"/>
          <p:nvPr/>
        </p:nvSpPr>
        <p:spPr>
          <a:xfrm>
            <a:off x="6973824" y="5718048"/>
            <a:ext cx="4925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dirty="0">
                <a:solidFill>
                  <a:schemeClr val="bg1"/>
                </a:solidFill>
              </a:rPr>
              <a:t>Grazie per l’attenzione </a:t>
            </a:r>
          </a:p>
          <a:p>
            <a:pPr algn="r"/>
            <a:r>
              <a:rPr lang="it-IT" dirty="0">
                <a:solidFill>
                  <a:schemeClr val="bg1"/>
                </a:solidFill>
              </a:rPr>
              <a:t>cdallacosta@aslcn2.it</a:t>
            </a:r>
          </a:p>
        </p:txBody>
      </p:sp>
    </p:spTree>
    <p:extLst>
      <p:ext uri="{BB962C8B-B14F-4D97-AF65-F5344CB8AC3E}">
        <p14:creationId xmlns:p14="http://schemas.microsoft.com/office/powerpoint/2010/main" val="50317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16EAA687-AB95-5E66-E8A7-C26CC0D95488}"/>
              </a:ext>
            </a:extLst>
          </p:cNvPr>
          <p:cNvSpPr/>
          <p:nvPr/>
        </p:nvSpPr>
        <p:spPr>
          <a:xfrm>
            <a:off x="0" y="1108953"/>
            <a:ext cx="12288047" cy="5755856"/>
          </a:xfrm>
          <a:prstGeom prst="rect">
            <a:avLst/>
          </a:prstGeom>
          <a:solidFill>
            <a:srgbClr val="00377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BCA7D9FD-0772-D31B-FFAC-3CFF81EBCD48}"/>
              </a:ext>
            </a:extLst>
          </p:cNvPr>
          <p:cNvSpPr/>
          <p:nvPr/>
        </p:nvSpPr>
        <p:spPr>
          <a:xfrm>
            <a:off x="2363821" y="1293779"/>
            <a:ext cx="45719" cy="45719"/>
          </a:xfrm>
          <a:prstGeom prst="ellipse">
            <a:avLst/>
          </a:prstGeom>
          <a:solidFill>
            <a:srgbClr val="0A4438"/>
          </a:solidFill>
          <a:ln>
            <a:solidFill>
              <a:srgbClr val="F9B4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B9C9298-4593-1F21-2D50-D9F405BC3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8" y="5048172"/>
            <a:ext cx="1498375" cy="183134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20E1F09-DDA3-28AC-1D84-E13A3A54E4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91278" y="4895991"/>
            <a:ext cx="2370631" cy="1644828"/>
          </a:xfrm>
          <a:prstGeom prst="rect">
            <a:avLst/>
          </a:prstGeom>
        </p:spPr>
      </p:pic>
      <p:sp>
        <p:nvSpPr>
          <p:cNvPr id="13" name="Elaborazione 4">
            <a:extLst>
              <a:ext uri="{FF2B5EF4-FFF2-40B4-BE49-F238E27FC236}">
                <a16:creationId xmlns:a16="http://schemas.microsoft.com/office/drawing/2014/main" id="{52693992-F184-EFA2-9DDA-E1F67992F33D}"/>
              </a:ext>
            </a:extLst>
          </p:cNvPr>
          <p:cNvSpPr txBox="1"/>
          <p:nvPr/>
        </p:nvSpPr>
        <p:spPr>
          <a:xfrm>
            <a:off x="982981" y="3531141"/>
            <a:ext cx="3965411" cy="3338649"/>
          </a:xfrm>
          <a:prstGeom prst="rect">
            <a:avLst/>
          </a:prstGeom>
          <a:solidFill>
            <a:srgbClr val="184236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300" kern="1200" dirty="0">
                <a:latin typeface="Neris2 Black" panose="00000A00000000000000" pitchFamily="50" charset="0"/>
              </a:rPr>
              <a:t>Malnutrizione per eccesso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A0893F7E-0935-536A-A88F-929795FB57DD}"/>
              </a:ext>
            </a:extLst>
          </p:cNvPr>
          <p:cNvGrpSpPr/>
          <p:nvPr/>
        </p:nvGrpSpPr>
        <p:grpSpPr>
          <a:xfrm>
            <a:off x="5886922" y="4533088"/>
            <a:ext cx="4871083" cy="2342441"/>
            <a:chOff x="5030867" y="2659170"/>
            <a:chExt cx="2742612" cy="2164125"/>
          </a:xfrm>
          <a:solidFill>
            <a:srgbClr val="EFB74B"/>
          </a:solidFill>
        </p:grpSpPr>
        <p:sp>
          <p:nvSpPr>
            <p:cNvPr id="24" name="Elaborazione 23">
              <a:extLst>
                <a:ext uri="{FF2B5EF4-FFF2-40B4-BE49-F238E27FC236}">
                  <a16:creationId xmlns:a16="http://schemas.microsoft.com/office/drawing/2014/main" id="{F56C0C3D-287A-FF35-23B6-1DBA38ACB766}"/>
                </a:ext>
              </a:extLst>
            </p:cNvPr>
            <p:cNvSpPr/>
            <p:nvPr/>
          </p:nvSpPr>
          <p:spPr>
            <a:xfrm>
              <a:off x="5678673" y="2711184"/>
              <a:ext cx="2094805" cy="2094136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5" name="Elaborazione 4">
              <a:extLst>
                <a:ext uri="{FF2B5EF4-FFF2-40B4-BE49-F238E27FC236}">
                  <a16:creationId xmlns:a16="http://schemas.microsoft.com/office/drawing/2014/main" id="{FEF49356-E3DD-E1C3-7AB4-99644D94858B}"/>
                </a:ext>
              </a:extLst>
            </p:cNvPr>
            <p:cNvSpPr txBox="1"/>
            <p:nvPr/>
          </p:nvSpPr>
          <p:spPr>
            <a:xfrm>
              <a:off x="5030867" y="2659170"/>
              <a:ext cx="2742612" cy="2164125"/>
            </a:xfrm>
            <a:prstGeom prst="rect">
              <a:avLst/>
            </a:prstGeom>
            <a:solidFill>
              <a:srgbClr val="EFB74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300" kern="1200" dirty="0">
                  <a:solidFill>
                    <a:schemeClr val="bg1"/>
                  </a:solidFill>
                  <a:latin typeface="Neris2 Black" panose="00000A00000000000000" pitchFamily="50" charset="0"/>
                </a:rPr>
                <a:t>Malnutrizione per difetto</a:t>
              </a: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3FFD7ED8-DF13-98CD-FD46-39AF64F84B8A}"/>
              </a:ext>
            </a:extLst>
          </p:cNvPr>
          <p:cNvGrpSpPr/>
          <p:nvPr/>
        </p:nvGrpSpPr>
        <p:grpSpPr>
          <a:xfrm>
            <a:off x="4483110" y="3813243"/>
            <a:ext cx="2584546" cy="1205745"/>
            <a:chOff x="4237155" y="3860231"/>
            <a:chExt cx="2094805" cy="2094136"/>
          </a:xfrm>
        </p:grpSpPr>
        <p:sp>
          <p:nvSpPr>
            <p:cNvPr id="18" name="Elaborazione 17">
              <a:extLst>
                <a:ext uri="{FF2B5EF4-FFF2-40B4-BE49-F238E27FC236}">
                  <a16:creationId xmlns:a16="http://schemas.microsoft.com/office/drawing/2014/main" id="{659EDE86-BD2A-C56E-710B-EFE9191D069D}"/>
                </a:ext>
              </a:extLst>
            </p:cNvPr>
            <p:cNvSpPr/>
            <p:nvPr/>
          </p:nvSpPr>
          <p:spPr>
            <a:xfrm>
              <a:off x="4237155" y="3860231"/>
              <a:ext cx="2094805" cy="2094136"/>
            </a:xfrm>
            <a:prstGeom prst="flowChartProcess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9" name="Elaborazione 4">
              <a:extLst>
                <a:ext uri="{FF2B5EF4-FFF2-40B4-BE49-F238E27FC236}">
                  <a16:creationId xmlns:a16="http://schemas.microsoft.com/office/drawing/2014/main" id="{73848BD2-1AC5-930A-0C1E-7A3542A817CF}"/>
                </a:ext>
              </a:extLst>
            </p:cNvPr>
            <p:cNvSpPr txBox="1"/>
            <p:nvPr/>
          </p:nvSpPr>
          <p:spPr>
            <a:xfrm>
              <a:off x="4237155" y="3860231"/>
              <a:ext cx="2094805" cy="2094136"/>
            </a:xfrm>
            <a:prstGeom prst="rect">
              <a:avLst/>
            </a:prstGeom>
            <a:solidFill>
              <a:srgbClr val="774A9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300" kern="1200" dirty="0">
                  <a:latin typeface="Neris2 Black" panose="00000A00000000000000" pitchFamily="50" charset="0"/>
                </a:rPr>
                <a:t>DNA</a:t>
              </a:r>
            </a:p>
          </p:txBody>
        </p:sp>
      </p:grpSp>
      <p:sp>
        <p:nvSpPr>
          <p:cNvPr id="29" name="Onda 2 28">
            <a:extLst>
              <a:ext uri="{FF2B5EF4-FFF2-40B4-BE49-F238E27FC236}">
                <a16:creationId xmlns:a16="http://schemas.microsoft.com/office/drawing/2014/main" id="{A23B6C42-F900-AE38-C68F-2C6DD3BDDD1C}"/>
              </a:ext>
            </a:extLst>
          </p:cNvPr>
          <p:cNvSpPr/>
          <p:nvPr/>
        </p:nvSpPr>
        <p:spPr>
          <a:xfrm>
            <a:off x="-96048" y="-689782"/>
            <a:ext cx="12384095" cy="2837421"/>
          </a:xfrm>
          <a:prstGeom prst="doubleWave">
            <a:avLst/>
          </a:prstGeom>
          <a:solidFill>
            <a:srgbClr val="EFB7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rgbClr val="184236"/>
                </a:solidFill>
                <a:latin typeface="Neris2 Black" panose="00000A00000000000000" pitchFamily="50" charset="0"/>
              </a:rPr>
              <a:t>Promozione della salute</a:t>
            </a:r>
          </a:p>
        </p:txBody>
      </p:sp>
    </p:spTree>
    <p:extLst>
      <p:ext uri="{BB962C8B-B14F-4D97-AF65-F5344CB8AC3E}">
        <p14:creationId xmlns:p14="http://schemas.microsoft.com/office/powerpoint/2010/main" val="240832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21B2235C-18DE-7043-F021-7449826EA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4078"/>
            <a:ext cx="12192000" cy="694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4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8A771064-E753-DE7C-24A6-4D0353813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06126"/>
            <a:ext cx="24236370" cy="1380820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20E6504-AE3B-F185-B2BF-770183E66479}"/>
              </a:ext>
            </a:extLst>
          </p:cNvPr>
          <p:cNvSpPr txBox="1"/>
          <p:nvPr/>
        </p:nvSpPr>
        <p:spPr>
          <a:xfrm>
            <a:off x="3829050" y="4097309"/>
            <a:ext cx="35623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bg1"/>
                </a:solidFill>
                <a:latin typeface="Neris2 Black" panose="00000A00000000000000" pitchFamily="50" charset="0"/>
              </a:rPr>
              <a:t>PDTA</a:t>
            </a:r>
            <a:endParaRPr lang="it-IT" sz="1200" dirty="0">
              <a:solidFill>
                <a:schemeClr val="bg1"/>
              </a:solidFill>
              <a:latin typeface="Neris2 Black" panose="00000A00000000000000" pitchFamily="50" charset="0"/>
            </a:endParaRPr>
          </a:p>
          <a:p>
            <a:pPr algn="ctr"/>
            <a:endParaRPr lang="it-IT" dirty="0">
              <a:solidFill>
                <a:schemeClr val="bg1"/>
              </a:solidFill>
              <a:latin typeface="Neris2 Black" panose="00000A00000000000000" pitchFamily="50" charset="0"/>
            </a:endParaRPr>
          </a:p>
          <a:p>
            <a:pPr algn="ctr"/>
            <a:endParaRPr lang="it-IT" dirty="0">
              <a:solidFill>
                <a:schemeClr val="bg1"/>
              </a:solidFill>
              <a:latin typeface="Neris2 Black" panose="00000A00000000000000" pitchFamily="50" charset="0"/>
            </a:endParaRPr>
          </a:p>
        </p:txBody>
      </p:sp>
      <p:pic>
        <p:nvPicPr>
          <p:cNvPr id="9" name="Elemento grafico 8" descr="Aspirazione con riempimento a tinta unita">
            <a:extLst>
              <a:ext uri="{FF2B5EF4-FFF2-40B4-BE49-F238E27FC236}">
                <a16:creationId xmlns:a16="http://schemas.microsoft.com/office/drawing/2014/main" id="{5047AB21-1EAC-5BE8-5627-F42831F18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38601" y="5208103"/>
            <a:ext cx="914400" cy="914400"/>
          </a:xfrm>
          <a:prstGeom prst="rect">
            <a:avLst/>
          </a:prstGeom>
        </p:spPr>
      </p:pic>
      <p:pic>
        <p:nvPicPr>
          <p:cNvPr id="11" name="Elemento grafico 10" descr="Falò con riempimento a tinta unita">
            <a:extLst>
              <a:ext uri="{FF2B5EF4-FFF2-40B4-BE49-F238E27FC236}">
                <a16:creationId xmlns:a16="http://schemas.microsoft.com/office/drawing/2014/main" id="{6C944890-922B-4DC0-BCB2-3943CF6B7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24601" y="52081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24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21B2235C-18DE-7043-F021-7449826EA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4078"/>
            <a:ext cx="12192000" cy="694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44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8A771064-E753-DE7C-24A6-4D0353813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4370" y="-6308089"/>
            <a:ext cx="28960770" cy="1649983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0CEB2FB-FE9A-7A6C-04BF-8F6CBBA5026F}"/>
              </a:ext>
            </a:extLst>
          </p:cNvPr>
          <p:cNvSpPr txBox="1"/>
          <p:nvPr/>
        </p:nvSpPr>
        <p:spPr>
          <a:xfrm>
            <a:off x="3670874" y="374363"/>
            <a:ext cx="8098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dirty="0">
                <a:solidFill>
                  <a:schemeClr val="bg1"/>
                </a:solidFill>
                <a:latin typeface="Neris2 Black" panose="00000A00000000000000" pitchFamily="50" charset="0"/>
              </a:rPr>
              <a:t>Fondi per  P</a:t>
            </a:r>
            <a:r>
              <a:rPr lang="it-IT" sz="2400" b="1" i="0" u="none" strike="noStrike" baseline="0" dirty="0">
                <a:solidFill>
                  <a:schemeClr val="bg1"/>
                </a:solidFill>
                <a:latin typeface="Neris2 Black" panose="00000A00000000000000" pitchFamily="50" charset="0"/>
              </a:rPr>
              <a:t>iano di attività biennale per la</a:t>
            </a:r>
          </a:p>
          <a:p>
            <a:pPr algn="l"/>
            <a:r>
              <a:rPr lang="it-IT" sz="2400" b="1" i="0" u="none" strike="noStrike" baseline="0" dirty="0">
                <a:solidFill>
                  <a:schemeClr val="bg1"/>
                </a:solidFill>
                <a:latin typeface="Neris2 Black" panose="00000A00000000000000" pitchFamily="50" charset="0"/>
              </a:rPr>
              <a:t>definizione e la gestione dei percorsi di presa in carico delle persone affette da Disturbi della Nutrizione e dell’Alimentazione </a:t>
            </a:r>
            <a:endParaRPr lang="it-IT" sz="2400" dirty="0">
              <a:solidFill>
                <a:schemeClr val="bg1"/>
              </a:solidFill>
              <a:latin typeface="Neris2 Black" panose="00000A00000000000000" pitchFamily="50" charset="0"/>
            </a:endParaRPr>
          </a:p>
        </p:txBody>
      </p:sp>
      <p:pic>
        <p:nvPicPr>
          <p:cNvPr id="7" name="Elemento grafico 6" descr="Aspirazione con riempimento a tinta unita">
            <a:extLst>
              <a:ext uri="{FF2B5EF4-FFF2-40B4-BE49-F238E27FC236}">
                <a16:creationId xmlns:a16="http://schemas.microsoft.com/office/drawing/2014/main" id="{68FAEC33-E09B-7790-44C3-F19B89387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1380" y="1668780"/>
            <a:ext cx="975167" cy="975167"/>
          </a:xfrm>
          <a:prstGeom prst="rect">
            <a:avLst/>
          </a:prstGeom>
        </p:spPr>
      </p:pic>
      <p:pic>
        <p:nvPicPr>
          <p:cNvPr id="8" name="Elemento grafico 7" descr="Falò con riempimento a tinta unita">
            <a:extLst>
              <a:ext uri="{FF2B5EF4-FFF2-40B4-BE49-F238E27FC236}">
                <a16:creationId xmlns:a16="http://schemas.microsoft.com/office/drawing/2014/main" id="{31F09EE3-FD4A-231B-9184-8A0B17A28F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96350" y="1644998"/>
            <a:ext cx="975167" cy="97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31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21B2235C-18DE-7043-F021-7449826EA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4078"/>
            <a:ext cx="12192000" cy="694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2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8A771064-E753-DE7C-24A6-4D0353813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16070" y="-9641839"/>
            <a:ext cx="28960770" cy="16499839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9" name="Anteprima della diapositiva 8">
                <a:extLst>
                  <a:ext uri="{FF2B5EF4-FFF2-40B4-BE49-F238E27FC236}">
                    <a16:creationId xmlns:a16="http://schemas.microsoft.com/office/drawing/2014/main" id="{B61458C3-D5B5-F83A-FEF6-E98DD3A3040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27681156"/>
                  </p:ext>
                </p:extLst>
              </p:nvPr>
            </p:nvGraphicFramePr>
            <p:xfrm>
              <a:off x="2895601" y="5107998"/>
              <a:ext cx="2202873" cy="1239116"/>
            </p:xfrm>
            <a:graphic>
              <a:graphicData uri="http://schemas.microsoft.com/office/powerpoint/2016/slidezoom">
                <pslz:sldZm>
                  <pslz:sldZmObj sldId="301" cId="1145835473">
                    <pslz:zmPr id="{9BAC39BD-70E0-4F65-80CF-757834861B95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02873" cy="123911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" name="Anteprima della diapositiva 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B61458C3-D5B5-F83A-FEF6-E98DD3A3040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5601" y="5107998"/>
                <a:ext cx="2202873" cy="123911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1" name="Anteprima della diapositiva 10">
                <a:extLst>
                  <a:ext uri="{FF2B5EF4-FFF2-40B4-BE49-F238E27FC236}">
                    <a16:creationId xmlns:a16="http://schemas.microsoft.com/office/drawing/2014/main" id="{BDDAE5B6-679F-3894-A506-D750560A9BC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43285913"/>
                  </p:ext>
                </p:extLst>
              </p:nvPr>
            </p:nvGraphicFramePr>
            <p:xfrm>
              <a:off x="7772400" y="5107998"/>
              <a:ext cx="2202873" cy="1239116"/>
            </p:xfrm>
            <a:graphic>
              <a:graphicData uri="http://schemas.microsoft.com/office/powerpoint/2016/slidezoom">
                <pslz:sldZm>
                  <pslz:sldZmObj sldId="302" cId="1822872920">
                    <pslz:zmPr id="{E8C7A63D-3131-472F-A09B-5298898BFF08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02873" cy="123911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1" name="Anteprima della diapositiva 10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BDDAE5B6-679F-3894-A506-D750560A9BC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72400" y="5107998"/>
                <a:ext cx="2202873" cy="123911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1405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logo, cartone animato&#10;&#10;Descrizione generata automaticamente">
            <a:extLst>
              <a:ext uri="{FF2B5EF4-FFF2-40B4-BE49-F238E27FC236}">
                <a16:creationId xmlns:a16="http://schemas.microsoft.com/office/drawing/2014/main" id="{E5751837-50A9-CC7E-8551-A39FE3B05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3"/>
            <a:ext cx="12192000" cy="704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354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2">
      <a:majorFont>
        <a:latin typeface="Neris2 Black"/>
        <a:ea typeface=""/>
        <a:cs typeface=""/>
      </a:majorFont>
      <a:minorFont>
        <a:latin typeface="Neris2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217</TotalTime>
  <Words>329</Words>
  <Application>Microsoft Office PowerPoint</Application>
  <PresentationFormat>Widescreen</PresentationFormat>
  <Paragraphs>42</Paragraphs>
  <Slides>16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Wingdings</vt:lpstr>
      <vt:lpstr>Calibri</vt:lpstr>
      <vt:lpstr>Arial</vt:lpstr>
      <vt:lpstr>Neris2 Black</vt:lpstr>
      <vt:lpstr>RetrospectVTI</vt:lpstr>
      <vt:lpstr>Tema di Office</vt:lpstr>
      <vt:lpstr>Obesità a tutto tondo:  la persona al centro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Cloe Dalla Costa</cp:lastModifiedBy>
  <cp:revision>9</cp:revision>
  <dcterms:created xsi:type="dcterms:W3CDTF">2022-02-27T17:36:31Z</dcterms:created>
  <dcterms:modified xsi:type="dcterms:W3CDTF">2024-03-17T11:02:11Z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